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63" r:id="rId2"/>
    <p:sldMasterId id="2147483669" r:id="rId3"/>
    <p:sldMasterId id="2147483673" r:id="rId4"/>
    <p:sldMasterId id="2147483709" r:id="rId5"/>
    <p:sldMasterId id="2147483671" r:id="rId6"/>
    <p:sldMasterId id="2147483697" r:id="rId7"/>
    <p:sldMasterId id="2147483685" r:id="rId8"/>
    <p:sldMasterId id="2147483721" r:id="rId9"/>
  </p:sldMasterIdLst>
  <p:notesMasterIdLst>
    <p:notesMasterId r:id="rId21"/>
  </p:notesMasterIdLst>
  <p:sldIdLst>
    <p:sldId id="266" r:id="rId10"/>
    <p:sldId id="305" r:id="rId11"/>
    <p:sldId id="309" r:id="rId12"/>
    <p:sldId id="299" r:id="rId13"/>
    <p:sldId id="300" r:id="rId14"/>
    <p:sldId id="310" r:id="rId15"/>
    <p:sldId id="311" r:id="rId16"/>
    <p:sldId id="312" r:id="rId17"/>
    <p:sldId id="306" r:id="rId18"/>
    <p:sldId id="307" r:id="rId19"/>
    <p:sldId id="308" r:id="rId20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aleway" panose="020B0003030101060003" pitchFamily="34" charset="0"/>
      <p:regular r:id="rId26"/>
      <p:bold r:id="rId27"/>
      <p:italic r:id="rId28"/>
      <p:boldItalic r:id="rId29"/>
    </p:embeddedFont>
    <p:embeddedFont>
      <p:font typeface="Raleway SemiBold" panose="020B0003030101060003" pitchFamily="34" charset="0"/>
      <p:bold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2B9"/>
    <a:srgbClr val="196CB4"/>
    <a:srgbClr val="F9DC0A"/>
    <a:srgbClr val="F7D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265" autoAdjust="0"/>
  </p:normalViewPr>
  <p:slideViewPr>
    <p:cSldViewPr snapToGrid="0">
      <p:cViewPr varScale="1">
        <p:scale>
          <a:sx n="111" d="100"/>
          <a:sy n="111" d="100"/>
        </p:scale>
        <p:origin x="49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6359-D429-406A-8B07-77CF3E4BE9A8}" type="datetimeFigureOut">
              <a:rPr lang="fr-FR" smtClean="0"/>
              <a:t>30/11/2021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B8B4-AE9E-4D76-986F-B42BD51214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8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727201" y="2480152"/>
            <a:ext cx="9896952" cy="2272571"/>
          </a:xfrm>
          <a:prstGeom prst="rect">
            <a:avLst/>
          </a:prstGeom>
        </p:spPr>
        <p:txBody>
          <a:bodyPr anchor="b"/>
          <a:lstStyle>
            <a:lvl1pPr algn="l">
              <a:defRPr sz="55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27201" y="4806288"/>
            <a:ext cx="9896952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un sous-titre</a:t>
            </a:r>
          </a:p>
        </p:txBody>
      </p:sp>
      <p:sp>
        <p:nvSpPr>
          <p:cNvPr id="4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2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1_Page de contenu tex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6645" y="645878"/>
            <a:ext cx="9884694" cy="293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200" b="1" kern="1200" cap="all" baseline="0" dirty="0" smtClean="0">
                <a:solidFill>
                  <a:srgbClr val="2372B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9713" y="1958008"/>
            <a:ext cx="10431626" cy="4071386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613730" y="478971"/>
            <a:ext cx="0" cy="27780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1553" y="715550"/>
            <a:ext cx="268224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1411339" y="478971"/>
            <a:ext cx="0" cy="343988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7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e im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1727200" y="429209"/>
            <a:ext cx="9628188" cy="53746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79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1_Page de contenu tex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6645" y="645878"/>
            <a:ext cx="9884694" cy="293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200" b="1" kern="1200" cap="all" baseline="0" dirty="0" smtClean="0">
                <a:solidFill>
                  <a:srgbClr val="2372B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9713" y="1958008"/>
            <a:ext cx="10431626" cy="4071386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613730" y="478971"/>
            <a:ext cx="0" cy="27780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1553" y="715550"/>
            <a:ext cx="268224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1411339" y="478971"/>
            <a:ext cx="0" cy="343988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3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87193" y="575779"/>
            <a:ext cx="3605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Raleway" panose="020B0503030101060003" pitchFamily="34" charset="0"/>
              </a:rPr>
              <a:t>SOMMAIRE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08311" y="1832897"/>
            <a:ext cx="8681730" cy="36721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F9DC0A"/>
              </a:buClr>
              <a:buFontTx/>
              <a:buBlip>
                <a:blip r:embed="rId2"/>
              </a:buBlip>
              <a:defRPr sz="2200" b="1" cap="all" baseline="0">
                <a:solidFill>
                  <a:srgbClr val="2372B9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230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96CB4"/>
              </a:buClr>
              <a:buFont typeface="Raleway" panose="020B0503030101060003" pitchFamily="34" charset="0"/>
              <a:buChar char="&gt;"/>
              <a:defRPr sz="1400" baseline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30238" indent="-180975">
              <a:spcBef>
                <a:spcPts val="0"/>
              </a:spcBef>
              <a:buFont typeface="Calibri" panose="020F0502020204030204" pitchFamily="34" charset="0"/>
              <a:buNone/>
              <a:defRPr sz="1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3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27199" y="2400299"/>
            <a:ext cx="9544181" cy="2247901"/>
          </a:xfrm>
          <a:prstGeom prst="rect">
            <a:avLst/>
          </a:prstGeom>
        </p:spPr>
        <p:txBody>
          <a:bodyPr anchor="b"/>
          <a:lstStyle>
            <a:lvl1pPr algn="l">
              <a:defRPr sz="5000" b="1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 err="1"/>
              <a:t>CLIQUez</a:t>
            </a:r>
            <a:r>
              <a:rPr lang="fr-FR" dirty="0"/>
              <a:t>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0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Page de contenu tex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6645" y="645878"/>
            <a:ext cx="9884694" cy="293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200" b="1" kern="1200" cap="all" baseline="0" dirty="0" smtClean="0">
                <a:solidFill>
                  <a:srgbClr val="2372B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9713" y="1958008"/>
            <a:ext cx="10431626" cy="4071386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613730" y="478971"/>
            <a:ext cx="0" cy="27780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1553" y="715550"/>
            <a:ext cx="268224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1411339" y="478971"/>
            <a:ext cx="0" cy="343988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8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Page de contenu texte et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8051800" y="1948441"/>
            <a:ext cx="3302000" cy="3510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051801" y="5597754"/>
            <a:ext cx="3302000" cy="449518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200" b="1" baseline="0"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989046" y="1948441"/>
            <a:ext cx="6783356" cy="4098831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1526645" y="636327"/>
            <a:ext cx="9884694" cy="28946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4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613730" y="478971"/>
            <a:ext cx="0" cy="27780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461553" y="715550"/>
            <a:ext cx="268224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22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1727200" y="419879"/>
            <a:ext cx="9628188" cy="53840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11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0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727199" y="2400299"/>
            <a:ext cx="9534850" cy="2247901"/>
          </a:xfrm>
          <a:prstGeom prst="rect">
            <a:avLst/>
          </a:prstGeom>
        </p:spPr>
        <p:txBody>
          <a:bodyPr anchor="b"/>
          <a:lstStyle>
            <a:lvl1pPr algn="l">
              <a:defRPr sz="50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 err="1"/>
              <a:t>CLIQUez</a:t>
            </a:r>
            <a:r>
              <a:rPr lang="fr-FR" dirty="0"/>
              <a:t>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40617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Page de contenu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9713" y="1958008"/>
            <a:ext cx="10431626" cy="4071386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26645" y="645878"/>
            <a:ext cx="9884694" cy="293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200" b="1" kern="1200" cap="all" baseline="0" dirty="0" smtClean="0">
                <a:solidFill>
                  <a:srgbClr val="2372B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5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_Page de contenu texte et im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336188"/>
            <a:ext cx="4114800" cy="25458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Raleway" panose="020B0503030101060003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989046" y="1948441"/>
            <a:ext cx="6783356" cy="4098831"/>
          </a:xfrm>
          <a:prstGeom prst="rect">
            <a:avLst/>
          </a:prstGeom>
        </p:spPr>
        <p:txBody>
          <a:bodyPr/>
          <a:lstStyle>
            <a:lvl1pPr marL="457200" indent="-468000" algn="just">
              <a:buFontTx/>
              <a:buBlip>
                <a:blip r:embed="rId2"/>
              </a:buBlip>
              <a:defRPr sz="2000">
                <a:latin typeface="Raleway" panose="020B0503030101060003" pitchFamily="34" charset="0"/>
              </a:defRPr>
            </a:lvl1pPr>
            <a:lvl2pPr marL="900000" indent="-342900" algn="just">
              <a:buFont typeface="Raleway" panose="020B0503030101060003" pitchFamily="34" charset="0"/>
              <a:buChar char="&gt;"/>
              <a:defRPr sz="1800"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 sz="1600">
                <a:latin typeface="Raleway" panose="020B0503030101060003" pitchFamily="34" charset="0"/>
              </a:defRPr>
            </a:lvl3pPr>
            <a:lvl4pPr algn="just">
              <a:defRPr sz="1400"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8051800" y="1948441"/>
            <a:ext cx="3302000" cy="3510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051801" y="5597754"/>
            <a:ext cx="3302000" cy="449518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200" b="1" baseline="0"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8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1510522" cy="309528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 panose="020B0503030101060003" pitchFamily="34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26645" y="645878"/>
            <a:ext cx="9884694" cy="293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200" b="1" kern="1200" cap="all" baseline="0" dirty="0" smtClean="0">
                <a:solidFill>
                  <a:srgbClr val="2372B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90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 userDrawn="1"/>
        </p:nvGrpSpPr>
        <p:grpSpPr>
          <a:xfrm>
            <a:off x="-1" y="-1"/>
            <a:ext cx="12192000" cy="6859271"/>
            <a:chOff x="-1" y="-1"/>
            <a:chExt cx="12192000" cy="6859271"/>
          </a:xfrm>
        </p:grpSpPr>
        <p:grpSp>
          <p:nvGrpSpPr>
            <p:cNvPr id="18" name="Groupe 17"/>
            <p:cNvGrpSpPr/>
            <p:nvPr userDrawn="1"/>
          </p:nvGrpSpPr>
          <p:grpSpPr>
            <a:xfrm>
              <a:off x="-1" y="-1"/>
              <a:ext cx="12192000" cy="6859271"/>
              <a:chOff x="-1" y="-1"/>
              <a:chExt cx="12192000" cy="6859271"/>
            </a:xfrm>
          </p:grpSpPr>
          <p:grpSp>
            <p:nvGrpSpPr>
              <p:cNvPr id="17" name="Groupe 16"/>
              <p:cNvGrpSpPr/>
              <p:nvPr userDrawn="1"/>
            </p:nvGrpSpPr>
            <p:grpSpPr>
              <a:xfrm>
                <a:off x="10739535" y="-1"/>
                <a:ext cx="1452464" cy="1427587"/>
                <a:chOff x="10739535" y="-1"/>
                <a:chExt cx="1452464" cy="1427587"/>
              </a:xfrm>
            </p:grpSpPr>
            <p:sp>
              <p:nvSpPr>
                <p:cNvPr id="3" name="Rectangle 2"/>
                <p:cNvSpPr/>
                <p:nvPr userDrawn="1"/>
              </p:nvSpPr>
              <p:spPr>
                <a:xfrm>
                  <a:off x="11504645" y="0"/>
                  <a:ext cx="687354" cy="587829"/>
                </a:xfrm>
                <a:prstGeom prst="rect">
                  <a:avLst/>
                </a:prstGeom>
                <a:solidFill>
                  <a:srgbClr val="196C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6" name="Groupe 15"/>
                <p:cNvGrpSpPr/>
                <p:nvPr userDrawn="1"/>
              </p:nvGrpSpPr>
              <p:grpSpPr>
                <a:xfrm>
                  <a:off x="10739535" y="-1"/>
                  <a:ext cx="1452464" cy="1427587"/>
                  <a:chOff x="10739535" y="-1"/>
                  <a:chExt cx="1452464" cy="1427587"/>
                </a:xfrm>
              </p:grpSpPr>
              <p:sp>
                <p:nvSpPr>
                  <p:cNvPr id="5" name="Rectangle 4"/>
                  <p:cNvSpPr/>
                  <p:nvPr userDrawn="1"/>
                </p:nvSpPr>
                <p:spPr>
                  <a:xfrm>
                    <a:off x="10739535" y="-1"/>
                    <a:ext cx="765110" cy="587829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" name="Rectangle 5"/>
                  <p:cNvSpPr/>
                  <p:nvPr userDrawn="1"/>
                </p:nvSpPr>
                <p:spPr>
                  <a:xfrm rot="5400000">
                    <a:off x="11428443" y="664030"/>
                    <a:ext cx="839758" cy="687354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5" name="Groupe 14"/>
              <p:cNvGrpSpPr/>
              <p:nvPr userDrawn="1"/>
            </p:nvGrpSpPr>
            <p:grpSpPr>
              <a:xfrm>
                <a:off x="-1" y="4599992"/>
                <a:ext cx="2211355" cy="2259278"/>
                <a:chOff x="-1" y="4599992"/>
                <a:chExt cx="2211355" cy="2259278"/>
              </a:xfrm>
            </p:grpSpPr>
            <p:grpSp>
              <p:nvGrpSpPr>
                <p:cNvPr id="4" name="Groupe 3"/>
                <p:cNvGrpSpPr/>
                <p:nvPr userDrawn="1"/>
              </p:nvGrpSpPr>
              <p:grpSpPr>
                <a:xfrm>
                  <a:off x="-1" y="5442857"/>
                  <a:ext cx="1446245" cy="1416413"/>
                  <a:chOff x="-1" y="5442857"/>
                  <a:chExt cx="1446245" cy="1416413"/>
                </a:xfrm>
              </p:grpSpPr>
              <p:sp>
                <p:nvSpPr>
                  <p:cNvPr id="8" name="Rectangle 7"/>
                  <p:cNvSpPr/>
                  <p:nvPr userDrawn="1"/>
                </p:nvSpPr>
                <p:spPr>
                  <a:xfrm>
                    <a:off x="-1" y="5442857"/>
                    <a:ext cx="1446245" cy="587829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" name="Rectangle 8"/>
                  <p:cNvSpPr/>
                  <p:nvPr userDrawn="1"/>
                </p:nvSpPr>
                <p:spPr>
                  <a:xfrm rot="5400000">
                    <a:off x="397043" y="5810069"/>
                    <a:ext cx="1416412" cy="681989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" name="Groupe 13"/>
                <p:cNvGrpSpPr/>
                <p:nvPr userDrawn="1"/>
              </p:nvGrpSpPr>
              <p:grpSpPr>
                <a:xfrm>
                  <a:off x="761572" y="4599992"/>
                  <a:ext cx="1449782" cy="1430694"/>
                  <a:chOff x="761572" y="4599992"/>
                  <a:chExt cx="1449782" cy="1430694"/>
                </a:xfrm>
              </p:grpSpPr>
              <p:sp>
                <p:nvSpPr>
                  <p:cNvPr id="10" name="Rectangle 9"/>
                  <p:cNvSpPr/>
                  <p:nvPr userDrawn="1"/>
                </p:nvSpPr>
                <p:spPr>
                  <a:xfrm>
                    <a:off x="1446244" y="5442857"/>
                    <a:ext cx="765110" cy="587829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" name="Rectangle 11"/>
                  <p:cNvSpPr/>
                  <p:nvPr userDrawn="1"/>
                </p:nvSpPr>
                <p:spPr>
                  <a:xfrm rot="5400000">
                    <a:off x="683816" y="4677748"/>
                    <a:ext cx="842865" cy="687354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pic>
            <p:nvPicPr>
              <p:cNvPr id="13" name="Image 1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898" y="1211672"/>
                <a:ext cx="2547258" cy="281226"/>
              </a:xfrm>
              <a:prstGeom prst="rect">
                <a:avLst/>
              </a:prstGeom>
            </p:spPr>
          </p:pic>
        </p:grpSp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6" y="796856"/>
              <a:ext cx="1609628" cy="160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5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 userDrawn="1"/>
        </p:nvGrpSpPr>
        <p:grpSpPr>
          <a:xfrm>
            <a:off x="0" y="0"/>
            <a:ext cx="12192000" cy="6858003"/>
            <a:chOff x="0" y="0"/>
            <a:chExt cx="12192000" cy="6858003"/>
          </a:xfrm>
        </p:grpSpPr>
        <p:grpSp>
          <p:nvGrpSpPr>
            <p:cNvPr id="18" name="Groupe 1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19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76835" y="1529395"/>
                <a:ext cx="10641027" cy="4135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/>
            <p:cNvGrpSpPr/>
            <p:nvPr userDrawn="1"/>
          </p:nvGrpSpPr>
          <p:grpSpPr>
            <a:xfrm>
              <a:off x="0" y="4595874"/>
              <a:ext cx="2220751" cy="2262129"/>
              <a:chOff x="0" y="4595874"/>
              <a:chExt cx="2220751" cy="2262129"/>
            </a:xfrm>
          </p:grpSpPr>
          <p:grpSp>
            <p:nvGrpSpPr>
              <p:cNvPr id="15" name="Groupe 14"/>
              <p:cNvGrpSpPr/>
              <p:nvPr userDrawn="1"/>
            </p:nvGrpSpPr>
            <p:grpSpPr>
              <a:xfrm>
                <a:off x="0" y="5428445"/>
                <a:ext cx="1448873" cy="1429558"/>
                <a:chOff x="0" y="5428445"/>
                <a:chExt cx="1448873" cy="1429558"/>
              </a:xfrm>
            </p:grpSpPr>
            <p:sp>
              <p:nvSpPr>
                <p:cNvPr id="11" name="Rectangle 10"/>
                <p:cNvSpPr/>
                <p:nvPr userDrawn="1"/>
              </p:nvSpPr>
              <p:spPr>
                <a:xfrm>
                  <a:off x="0" y="5428445"/>
                  <a:ext cx="1448873" cy="5988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11"/>
                <p:cNvSpPr/>
                <p:nvPr userDrawn="1"/>
              </p:nvSpPr>
              <p:spPr>
                <a:xfrm rot="5400000">
                  <a:off x="396727" y="5805857"/>
                  <a:ext cx="1429556" cy="6747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/>
              <p:cNvGrpSpPr/>
              <p:nvPr userDrawn="1"/>
            </p:nvGrpSpPr>
            <p:grpSpPr>
              <a:xfrm>
                <a:off x="774137" y="4595874"/>
                <a:ext cx="1446614" cy="1433326"/>
                <a:chOff x="774137" y="4595874"/>
                <a:chExt cx="1446614" cy="1433326"/>
              </a:xfrm>
            </p:grpSpPr>
            <p:sp>
              <p:nvSpPr>
                <p:cNvPr id="13" name="Rectangle 12"/>
                <p:cNvSpPr/>
                <p:nvPr userDrawn="1"/>
              </p:nvSpPr>
              <p:spPr>
                <a:xfrm rot="5400000">
                  <a:off x="695487" y="4674524"/>
                  <a:ext cx="830685" cy="673386"/>
                </a:xfrm>
                <a:prstGeom prst="rect">
                  <a:avLst/>
                </a:prstGeom>
                <a:solidFill>
                  <a:srgbClr val="F7D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/>
                <p:cNvSpPr/>
                <p:nvPr userDrawn="1"/>
              </p:nvSpPr>
              <p:spPr>
                <a:xfrm rot="10800000">
                  <a:off x="1448872" y="5427180"/>
                  <a:ext cx="771879" cy="602020"/>
                </a:xfrm>
                <a:prstGeom prst="rect">
                  <a:avLst/>
                </a:prstGeom>
                <a:solidFill>
                  <a:srgbClr val="F7D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6" y="385915"/>
            <a:ext cx="842835" cy="8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 userDrawn="1"/>
        </p:nvGrpSpPr>
        <p:grpSpPr>
          <a:xfrm>
            <a:off x="-1" y="398320"/>
            <a:ext cx="11398314" cy="6460950"/>
            <a:chOff x="-1" y="398320"/>
            <a:chExt cx="11398314" cy="6460950"/>
          </a:xfrm>
        </p:grpSpPr>
        <p:grpSp>
          <p:nvGrpSpPr>
            <p:cNvPr id="13" name="Groupe 12"/>
            <p:cNvGrpSpPr/>
            <p:nvPr userDrawn="1"/>
          </p:nvGrpSpPr>
          <p:grpSpPr>
            <a:xfrm>
              <a:off x="-1" y="1520982"/>
              <a:ext cx="11398314" cy="5338288"/>
              <a:chOff x="-1" y="1520982"/>
              <a:chExt cx="11398314" cy="5338288"/>
            </a:xfrm>
          </p:grpSpPr>
          <p:sp>
            <p:nvSpPr>
              <p:cNvPr id="4" name="Rectangle 3"/>
              <p:cNvSpPr/>
              <p:nvPr userDrawn="1"/>
            </p:nvSpPr>
            <p:spPr>
              <a:xfrm>
                <a:off x="760491" y="1520982"/>
                <a:ext cx="10637822" cy="4146487"/>
              </a:xfrm>
              <a:prstGeom prst="rect">
                <a:avLst/>
              </a:prstGeom>
              <a:solidFill>
                <a:srgbClr val="19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" name="Groupe 11"/>
              <p:cNvGrpSpPr/>
              <p:nvPr userDrawn="1"/>
            </p:nvGrpSpPr>
            <p:grpSpPr>
              <a:xfrm>
                <a:off x="-1" y="4599992"/>
                <a:ext cx="2211355" cy="2259278"/>
                <a:chOff x="-1" y="4599992"/>
                <a:chExt cx="2211355" cy="2259278"/>
              </a:xfrm>
            </p:grpSpPr>
            <p:grpSp>
              <p:nvGrpSpPr>
                <p:cNvPr id="5" name="Groupe 4"/>
                <p:cNvGrpSpPr/>
                <p:nvPr userDrawn="1"/>
              </p:nvGrpSpPr>
              <p:grpSpPr>
                <a:xfrm>
                  <a:off x="-1" y="5442857"/>
                  <a:ext cx="1446245" cy="1416413"/>
                  <a:chOff x="-1" y="5442857"/>
                  <a:chExt cx="1446245" cy="1416413"/>
                </a:xfrm>
              </p:grpSpPr>
              <p:sp>
                <p:nvSpPr>
                  <p:cNvPr id="6" name="Rectangle 5"/>
                  <p:cNvSpPr/>
                  <p:nvPr userDrawn="1"/>
                </p:nvSpPr>
                <p:spPr>
                  <a:xfrm>
                    <a:off x="-1" y="5442857"/>
                    <a:ext cx="1446245" cy="587829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" name="Rectangle 6"/>
                  <p:cNvSpPr/>
                  <p:nvPr userDrawn="1"/>
                </p:nvSpPr>
                <p:spPr>
                  <a:xfrm rot="5400000">
                    <a:off x="397043" y="5810069"/>
                    <a:ext cx="1416412" cy="681989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1" name="Groupe 10"/>
                <p:cNvGrpSpPr/>
                <p:nvPr userDrawn="1"/>
              </p:nvGrpSpPr>
              <p:grpSpPr>
                <a:xfrm>
                  <a:off x="761572" y="4599992"/>
                  <a:ext cx="1449782" cy="1430694"/>
                  <a:chOff x="761572" y="4599992"/>
                  <a:chExt cx="1449782" cy="1430694"/>
                </a:xfrm>
              </p:grpSpPr>
              <p:sp>
                <p:nvSpPr>
                  <p:cNvPr id="8" name="Rectangle 7"/>
                  <p:cNvSpPr/>
                  <p:nvPr userDrawn="1"/>
                </p:nvSpPr>
                <p:spPr>
                  <a:xfrm>
                    <a:off x="1446244" y="5442857"/>
                    <a:ext cx="765110" cy="587829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" name="Rectangle 8"/>
                  <p:cNvSpPr/>
                  <p:nvPr userDrawn="1"/>
                </p:nvSpPr>
                <p:spPr>
                  <a:xfrm rot="5400000">
                    <a:off x="683816" y="4677748"/>
                    <a:ext cx="842865" cy="687354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0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2256" y="398320"/>
            <a:ext cx="11423218" cy="6468731"/>
            <a:chOff x="2256" y="398320"/>
            <a:chExt cx="11423218" cy="6468731"/>
          </a:xfrm>
        </p:grpSpPr>
        <p:grpSp>
          <p:nvGrpSpPr>
            <p:cNvPr id="5" name="Groupe 4"/>
            <p:cNvGrpSpPr/>
            <p:nvPr userDrawn="1"/>
          </p:nvGrpSpPr>
          <p:grpSpPr>
            <a:xfrm>
              <a:off x="2256" y="1611083"/>
              <a:ext cx="11423218" cy="5255968"/>
              <a:chOff x="2256" y="1611083"/>
              <a:chExt cx="11423218" cy="5255968"/>
            </a:xfrm>
          </p:grpSpPr>
          <p:sp>
            <p:nvSpPr>
              <p:cNvPr id="2" name="Rectangle 1"/>
              <p:cNvSpPr/>
              <p:nvPr userDrawn="1"/>
            </p:nvSpPr>
            <p:spPr>
              <a:xfrm flipV="1">
                <a:off x="1619787" y="1611083"/>
                <a:ext cx="9805687" cy="45719"/>
              </a:xfrm>
              <a:prstGeom prst="rect">
                <a:avLst/>
              </a:prstGeom>
              <a:solidFill>
                <a:srgbClr val="F9D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2256" y="6255942"/>
                <a:ext cx="1455352" cy="611109"/>
              </a:xfrm>
              <a:prstGeom prst="rect">
                <a:avLst/>
              </a:prstGeom>
              <a:solidFill>
                <a:srgbClr val="F9D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3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2256" y="398320"/>
            <a:ext cx="1455352" cy="6468731"/>
            <a:chOff x="2256" y="398320"/>
            <a:chExt cx="1455352" cy="6468731"/>
          </a:xfrm>
        </p:grpSpPr>
        <p:sp>
          <p:nvSpPr>
            <p:cNvPr id="4" name="Rectangle 3"/>
            <p:cNvSpPr/>
            <p:nvPr userDrawn="1"/>
          </p:nvSpPr>
          <p:spPr>
            <a:xfrm>
              <a:off x="2256" y="6255942"/>
              <a:ext cx="1455352" cy="611109"/>
            </a:xfrm>
            <a:prstGeom prst="rect">
              <a:avLst/>
            </a:prstGeom>
            <a:solidFill>
              <a:srgbClr val="F9D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16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-1" y="398320"/>
            <a:ext cx="11398314" cy="6460950"/>
            <a:chOff x="-1" y="398320"/>
            <a:chExt cx="11398314" cy="6460950"/>
          </a:xfrm>
        </p:grpSpPr>
        <p:grpSp>
          <p:nvGrpSpPr>
            <p:cNvPr id="3" name="Groupe 2"/>
            <p:cNvGrpSpPr/>
            <p:nvPr userDrawn="1"/>
          </p:nvGrpSpPr>
          <p:grpSpPr>
            <a:xfrm>
              <a:off x="-1" y="1520982"/>
              <a:ext cx="11398314" cy="5338288"/>
              <a:chOff x="-1" y="1520982"/>
              <a:chExt cx="11398314" cy="5338288"/>
            </a:xfrm>
          </p:grpSpPr>
          <p:sp>
            <p:nvSpPr>
              <p:cNvPr id="5" name="Rectangle 4"/>
              <p:cNvSpPr/>
              <p:nvPr userDrawn="1"/>
            </p:nvSpPr>
            <p:spPr>
              <a:xfrm>
                <a:off x="760491" y="1520982"/>
                <a:ext cx="10637822" cy="4146487"/>
              </a:xfrm>
              <a:prstGeom prst="rect">
                <a:avLst/>
              </a:prstGeom>
              <a:solidFill>
                <a:srgbClr val="F7DC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" name="Groupe 5"/>
              <p:cNvGrpSpPr/>
              <p:nvPr userDrawn="1"/>
            </p:nvGrpSpPr>
            <p:grpSpPr>
              <a:xfrm>
                <a:off x="-1" y="4599992"/>
                <a:ext cx="2211355" cy="2259278"/>
                <a:chOff x="-1" y="4599992"/>
                <a:chExt cx="2211355" cy="2259278"/>
              </a:xfrm>
            </p:grpSpPr>
            <p:grpSp>
              <p:nvGrpSpPr>
                <p:cNvPr id="8" name="Groupe 7"/>
                <p:cNvGrpSpPr/>
                <p:nvPr userDrawn="1"/>
              </p:nvGrpSpPr>
              <p:grpSpPr>
                <a:xfrm>
                  <a:off x="-1" y="5442857"/>
                  <a:ext cx="1446245" cy="1416413"/>
                  <a:chOff x="-1" y="5442857"/>
                  <a:chExt cx="1446245" cy="1416413"/>
                </a:xfrm>
              </p:grpSpPr>
              <p:sp>
                <p:nvSpPr>
                  <p:cNvPr id="12" name="Rectangle 11"/>
                  <p:cNvSpPr/>
                  <p:nvPr userDrawn="1"/>
                </p:nvSpPr>
                <p:spPr>
                  <a:xfrm>
                    <a:off x="-1" y="5442857"/>
                    <a:ext cx="1446245" cy="587829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" name="Rectangle 12"/>
                  <p:cNvSpPr/>
                  <p:nvPr userDrawn="1"/>
                </p:nvSpPr>
                <p:spPr>
                  <a:xfrm rot="5400000">
                    <a:off x="397043" y="5810069"/>
                    <a:ext cx="1416412" cy="681989"/>
                  </a:xfrm>
                  <a:prstGeom prst="rect">
                    <a:avLst/>
                  </a:prstGeom>
                  <a:solidFill>
                    <a:srgbClr val="F7DC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" name="Groupe 8"/>
                <p:cNvGrpSpPr/>
                <p:nvPr userDrawn="1"/>
              </p:nvGrpSpPr>
              <p:grpSpPr>
                <a:xfrm>
                  <a:off x="761572" y="4599992"/>
                  <a:ext cx="1449782" cy="1430694"/>
                  <a:chOff x="761572" y="4599992"/>
                  <a:chExt cx="1449782" cy="1430694"/>
                </a:xfrm>
              </p:grpSpPr>
              <p:sp>
                <p:nvSpPr>
                  <p:cNvPr id="10" name="Rectangle 9"/>
                  <p:cNvSpPr/>
                  <p:nvPr userDrawn="1"/>
                </p:nvSpPr>
                <p:spPr>
                  <a:xfrm>
                    <a:off x="1446244" y="5442857"/>
                    <a:ext cx="765110" cy="587829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" name="Rectangle 10"/>
                  <p:cNvSpPr/>
                  <p:nvPr userDrawn="1"/>
                </p:nvSpPr>
                <p:spPr>
                  <a:xfrm rot="5400000">
                    <a:off x="683816" y="4677748"/>
                    <a:ext cx="842865" cy="687354"/>
                  </a:xfrm>
                  <a:prstGeom prst="rect">
                    <a:avLst/>
                  </a:prstGeom>
                  <a:solidFill>
                    <a:srgbClr val="196C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56" y="6255942"/>
            <a:ext cx="1455352" cy="611109"/>
          </a:xfrm>
          <a:prstGeom prst="rect">
            <a:avLst/>
          </a:prstGeom>
          <a:solidFill>
            <a:srgbClr val="1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438728" y="398320"/>
            <a:ext cx="10986746" cy="1258482"/>
            <a:chOff x="438728" y="398320"/>
            <a:chExt cx="10986746" cy="1258482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1619787" y="1611083"/>
              <a:ext cx="9805687" cy="45719"/>
            </a:xfrm>
            <a:prstGeom prst="rect">
              <a:avLst/>
            </a:prstGeom>
            <a:solidFill>
              <a:srgbClr val="F9D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8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2" r:id="rId2"/>
    <p:sldLayoutId id="214748372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2256" y="398320"/>
            <a:ext cx="1455352" cy="6468731"/>
            <a:chOff x="2256" y="398320"/>
            <a:chExt cx="1455352" cy="6468731"/>
          </a:xfrm>
        </p:grpSpPr>
        <p:sp>
          <p:nvSpPr>
            <p:cNvPr id="4" name="Rectangle 3"/>
            <p:cNvSpPr/>
            <p:nvPr userDrawn="1"/>
          </p:nvSpPr>
          <p:spPr>
            <a:xfrm>
              <a:off x="2256" y="6255942"/>
              <a:ext cx="1455352" cy="611109"/>
            </a:xfrm>
            <a:prstGeom prst="rect">
              <a:avLst/>
            </a:prstGeom>
            <a:solidFill>
              <a:srgbClr val="23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8" y="398320"/>
              <a:ext cx="830230" cy="83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1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04645" y="0"/>
            <a:ext cx="687354" cy="587829"/>
          </a:xfrm>
          <a:prstGeom prst="rect">
            <a:avLst/>
          </a:prstGeom>
          <a:solidFill>
            <a:srgbClr val="19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10739535" y="-1"/>
            <a:ext cx="765110" cy="587829"/>
          </a:xfrm>
          <a:prstGeom prst="rect">
            <a:avLst/>
          </a:prstGeom>
          <a:solidFill>
            <a:srgbClr val="F7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1428443" y="664030"/>
            <a:ext cx="839758" cy="687354"/>
          </a:xfrm>
          <a:prstGeom prst="rect">
            <a:avLst/>
          </a:prstGeom>
          <a:solidFill>
            <a:srgbClr val="F7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5422900"/>
            <a:ext cx="1425726" cy="1436369"/>
            <a:chOff x="0" y="5422900"/>
            <a:chExt cx="1425726" cy="143636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254750"/>
              <a:ext cx="666750" cy="604519"/>
            </a:xfrm>
            <a:prstGeom prst="rect">
              <a:avLst/>
            </a:prstGeom>
            <a:solidFill>
              <a:srgbClr val="196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 userDrawn="1"/>
          </p:nvGrpSpPr>
          <p:grpSpPr>
            <a:xfrm>
              <a:off x="6350" y="5422900"/>
              <a:ext cx="1419376" cy="1435102"/>
              <a:chOff x="6350" y="5422900"/>
              <a:chExt cx="1419376" cy="1435102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350" y="5422900"/>
                <a:ext cx="660400" cy="831850"/>
              </a:xfrm>
              <a:prstGeom prst="rect">
                <a:avLst/>
              </a:prstGeom>
              <a:solidFill>
                <a:srgbClr val="F7DC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 rot="5400000">
                <a:off x="744612" y="6176889"/>
                <a:ext cx="603251" cy="758976"/>
              </a:xfrm>
              <a:prstGeom prst="rect">
                <a:avLst/>
              </a:prstGeom>
              <a:solidFill>
                <a:srgbClr val="F7DC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5351968" y="5871908"/>
            <a:ext cx="16644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>
                <a:solidFill>
                  <a:srgbClr val="2372B9"/>
                </a:solidFill>
                <a:latin typeface="Raleway SemiBold" panose="020B0703030101060003" pitchFamily="34" charset="0"/>
              </a:rPr>
              <a:t>univ-larochelle.fr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87" y="4534530"/>
            <a:ext cx="1108627" cy="1108627"/>
          </a:xfrm>
          <a:prstGeom prst="rect">
            <a:avLst/>
          </a:prstGeom>
        </p:spPr>
      </p:pic>
      <p:grpSp>
        <p:nvGrpSpPr>
          <p:cNvPr id="13" name="Groupe 12"/>
          <p:cNvGrpSpPr/>
          <p:nvPr userDrawn="1"/>
        </p:nvGrpSpPr>
        <p:grpSpPr>
          <a:xfrm>
            <a:off x="3848100" y="3517256"/>
            <a:ext cx="4495800" cy="495300"/>
            <a:chOff x="3848100" y="3517256"/>
            <a:chExt cx="4495800" cy="495300"/>
          </a:xfrm>
        </p:grpSpPr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00" y="3517256"/>
              <a:ext cx="4495800" cy="495300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 userDrawn="1"/>
          </p:nvGrpSpPr>
          <p:grpSpPr>
            <a:xfrm>
              <a:off x="6837434" y="3616036"/>
              <a:ext cx="282633" cy="282633"/>
              <a:chOff x="6837434" y="3616036"/>
              <a:chExt cx="282633" cy="282633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6941127" y="3616036"/>
                <a:ext cx="75249" cy="282633"/>
              </a:xfrm>
              <a:prstGeom prst="rect">
                <a:avLst/>
              </a:prstGeom>
              <a:solidFill>
                <a:srgbClr val="19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 rot="5400000">
                <a:off x="6941126" y="3611879"/>
                <a:ext cx="75249" cy="282633"/>
              </a:xfrm>
              <a:prstGeom prst="rect">
                <a:avLst/>
              </a:prstGeom>
              <a:solidFill>
                <a:srgbClr val="19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30" y="1203617"/>
            <a:ext cx="509340" cy="7927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E5E1D70-FEBF-4384-AF87-7498DDA5D5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3" y="705621"/>
            <a:ext cx="3350173" cy="33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nges-etudiants.bci-qc.ca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pPr algn="ctr"/>
            <a:r>
              <a:rPr lang="fr-FR" dirty="0" smtClean="0"/>
              <a:t>PEE - BCI</a:t>
            </a:r>
            <a:r>
              <a:rPr lang="fr-FR" sz="5500" dirty="0" smtClean="0"/>
              <a:t/>
            </a:r>
            <a:br>
              <a:rPr lang="fr-FR" sz="5500" dirty="0" smtClean="0"/>
            </a:br>
            <a:endParaRPr lang="fr-FR" sz="5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Échange universitaire au Québec</a:t>
            </a:r>
          </a:p>
          <a:p>
            <a:pPr algn="ctr"/>
            <a:r>
              <a:rPr lang="fr-FR" smtClean="0"/>
              <a:t>Année 2021/2022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Aides financières (2020/2021)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Bourse de la Communauté d’Agglomération de La Rochelle : forfait de 400€/semestre – 800€/année </a:t>
            </a:r>
          </a:p>
          <a:p>
            <a:r>
              <a:rPr lang="fr-FR" dirty="0" smtClean="0"/>
              <a:t>Bourse de la Région Nouvelle-Aquitaine (selon avis d’imposition : inférieur à 50000€) : 1600€/semestre – 2900€/année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Bourse des collectivités territoriales : conseil départemental, mairie…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65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000" dirty="0" smtClean="0"/>
              <a:t>DRIEF</a:t>
            </a:r>
            <a:endParaRPr lang="fr-FR" sz="4000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3600" u="sng" dirty="0" smtClean="0"/>
              <a:t>drief@univ-lr.fr</a:t>
            </a:r>
            <a:endParaRPr lang="fr-FR" sz="3600" u="sng" dirty="0"/>
          </a:p>
        </p:txBody>
      </p:sp>
    </p:spTree>
    <p:extLst>
      <p:ext uri="{BB962C8B-B14F-4D97-AF65-F5344CB8AC3E}">
        <p14:creationId xmlns:p14="http://schemas.microsoft.com/office/powerpoint/2010/main" val="401832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989045" y="1948441"/>
            <a:ext cx="10422293" cy="409883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Mobilité d’études dans une université d’accueil pendant un semestre ou une année</a:t>
            </a:r>
          </a:p>
          <a:p>
            <a:r>
              <a:rPr lang="fr-FR" dirty="0" smtClean="0"/>
              <a:t>Pas de frais d’inscription dans l’université d’accueil</a:t>
            </a:r>
          </a:p>
          <a:p>
            <a:r>
              <a:rPr lang="fr-FR" dirty="0" smtClean="0"/>
              <a:t>Mobilité validée par équivalence (relevé de notes obtenu sur place et transmis à la scolarité de </a:t>
            </a:r>
            <a:r>
              <a:rPr lang="fr-FR" dirty="0" err="1" smtClean="0"/>
              <a:t>LRUniv</a:t>
            </a:r>
            <a:r>
              <a:rPr lang="fr-FR" dirty="0" smtClean="0"/>
              <a:t>)</a:t>
            </a:r>
          </a:p>
          <a:p>
            <a:r>
              <a:rPr lang="fr-FR" dirty="0" smtClean="0"/>
              <a:t>Aides financières de </a:t>
            </a:r>
            <a:r>
              <a:rPr lang="fr-FR" dirty="0" err="1" smtClean="0"/>
              <a:t>LRUniv</a:t>
            </a:r>
            <a:endParaRPr lang="fr-FR" dirty="0" smtClean="0"/>
          </a:p>
          <a:p>
            <a:r>
              <a:rPr lang="fr-FR" dirty="0" smtClean="0"/>
              <a:t>Plus-value sur le CV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2"/>
          </p:nvPr>
        </p:nvSpPr>
        <p:spPr>
          <a:xfrm>
            <a:off x="1414501" y="636327"/>
            <a:ext cx="9884694" cy="289464"/>
          </a:xfrm>
        </p:spPr>
        <p:txBody>
          <a:bodyPr/>
          <a:lstStyle/>
          <a:p>
            <a:r>
              <a:rPr lang="fr-FR" dirty="0"/>
              <a:t>Programme d’échange </a:t>
            </a:r>
            <a:r>
              <a:rPr lang="fr-FR" dirty="0" smtClean="0"/>
              <a:t>universitaire – Principes de 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3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989045" y="1948441"/>
            <a:ext cx="10422293" cy="409883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9 établissements</a:t>
            </a:r>
            <a:r>
              <a:rPr lang="fr-FR" dirty="0" smtClean="0"/>
              <a:t> du Québec uniquement</a:t>
            </a:r>
          </a:p>
          <a:p>
            <a:r>
              <a:rPr lang="fr-FR" dirty="0" smtClean="0"/>
              <a:t>Toutes francophones sauf </a:t>
            </a:r>
            <a:r>
              <a:rPr lang="fr-FR" dirty="0" err="1" smtClean="0"/>
              <a:t>Bishop’s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endParaRPr lang="fr-FR" dirty="0" smtClean="0"/>
          </a:p>
          <a:p>
            <a:r>
              <a:rPr lang="fr-FR" dirty="0" smtClean="0"/>
              <a:t>Une seule session d’inscription par an (janvier) pour les départs en septembre et en janvier de l’année suivante</a:t>
            </a:r>
          </a:p>
          <a:p>
            <a:r>
              <a:rPr lang="fr-FR" dirty="0" smtClean="0"/>
              <a:t>L’université d’accueil est libre d’accepter ou de refuser les candidatures reçues 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2"/>
          </p:nvPr>
        </p:nvSpPr>
        <p:spPr>
          <a:xfrm>
            <a:off x="1414501" y="636327"/>
            <a:ext cx="9884694" cy="289464"/>
          </a:xfrm>
        </p:spPr>
        <p:txBody>
          <a:bodyPr/>
          <a:lstStyle/>
          <a:p>
            <a:r>
              <a:rPr lang="fr-FR" dirty="0" smtClean="0"/>
              <a:t>PEE – BCI : Particularités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44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PEE - BCI : Je souhaite m’inscrire, comment faire ? Étape 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r-FR" dirty="0" smtClean="0"/>
              <a:t>Consulter le site du </a:t>
            </a:r>
            <a:r>
              <a:rPr lang="fr-FR" dirty="0"/>
              <a:t>programme d’échange : </a:t>
            </a:r>
            <a:r>
              <a:rPr lang="fr-FR" dirty="0">
                <a:hlinkClick r:id="rId2"/>
              </a:rPr>
              <a:t>https://echanges-etudiants.bci-qc.ca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algn="l"/>
            <a:r>
              <a:rPr lang="fr-FR" dirty="0" smtClean="0"/>
              <a:t>Dans l’onglet « étudiants internationaux », voir les universités qui participent au programme</a:t>
            </a:r>
            <a:endParaRPr lang="fr-FR" dirty="0" smtClean="0"/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marL="0" indent="0" algn="l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99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84" y="0"/>
            <a:ext cx="5176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PEE - BCI : Je souhaite m’inscrire, comment faire ? Étape 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r-FR" dirty="0" smtClean="0"/>
              <a:t>Important : pour chacune des universités, consulter la « liste des programmes d’études ouverts aux échanges » </a:t>
            </a:r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Exemple : Université du Québec à Trois-Rivières (UQTR) :</a:t>
            </a:r>
            <a:endParaRPr lang="fr-FR" dirty="0" smtClean="0"/>
          </a:p>
          <a:p>
            <a:pPr marL="0" indent="0" algn="l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30" y="2566404"/>
            <a:ext cx="3943170" cy="33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PEE - BCI : Je souhaite m’inscrire, comment faire ? Étape 3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r-FR" dirty="0" smtClean="0"/>
              <a:t>Parmi cette liste, trouver un programme qui se rapproche de la formation initiale</a:t>
            </a:r>
          </a:p>
          <a:p>
            <a:pPr algn="l"/>
            <a:r>
              <a:rPr lang="fr-FR" dirty="0" smtClean="0"/>
              <a:t>Pour plus de détails sur le programme, consulter le site de l’université d’accueil</a:t>
            </a:r>
            <a:endParaRPr lang="fr-FR" dirty="0" smtClean="0"/>
          </a:p>
          <a:p>
            <a:pPr algn="l"/>
            <a:r>
              <a:rPr lang="fr-FR" dirty="0" smtClean="0"/>
              <a:t>Exemple : Université du Québec à Trois-Rivières (UQTR) :</a:t>
            </a:r>
          </a:p>
          <a:p>
            <a:pPr marL="0" indent="0" algn="l">
              <a:buNone/>
            </a:pPr>
            <a:r>
              <a:rPr lang="fr-FR" dirty="0" smtClean="0"/>
              <a:t>N.B. : Baccalauréat = Licence / Maitrise = Master </a:t>
            </a:r>
            <a:endParaRPr lang="fr-FR" dirty="0" smtClean="0"/>
          </a:p>
          <a:p>
            <a:pPr marL="0" indent="0" algn="l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56" y="3741737"/>
            <a:ext cx="74485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PEE - BCI : Je souhaite m’inscrire, comment faire ? Étape 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r-FR" dirty="0" smtClean="0"/>
              <a:t>L’université et le programme sont choisis, </a:t>
            </a:r>
            <a:r>
              <a:rPr lang="fr-FR" dirty="0"/>
              <a:t>c</a:t>
            </a:r>
            <a:r>
              <a:rPr lang="fr-FR" dirty="0" smtClean="0"/>
              <a:t>ontacter le professeur référent de la formation d’origine pour connaitre les critères de sélection (décembre-janvier)</a:t>
            </a:r>
          </a:p>
          <a:p>
            <a:pPr algn="l"/>
            <a:r>
              <a:rPr lang="fr-FR" dirty="0" smtClean="0"/>
              <a:t>En cas de sélection par le professeur référent, l’inscription se fait auprès de la Direction Relations Internationales Europe </a:t>
            </a:r>
            <a:r>
              <a:rPr lang="fr-FR" dirty="0"/>
              <a:t>&amp;</a:t>
            </a:r>
            <a:r>
              <a:rPr lang="fr-FR" dirty="0" smtClean="0"/>
              <a:t> Francophonie (DRIEF) dans le courant du mois de janvier</a:t>
            </a:r>
          </a:p>
          <a:p>
            <a:pPr algn="l"/>
            <a:r>
              <a:rPr lang="fr-FR" dirty="0" smtClean="0"/>
              <a:t>Les étudiants retenus doivent constituer leur dossier de candidature (date limite : mi-février) : Lettre de motivation, lettre(s) de recommandation, copie des relevés de notes depuis le bac, pièce d’identité + documents supplémentaires en fonction de l’université choisie. La liste précise des pièces du dossier sera indiquée par la DRIEF aux étudiants.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42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professeurs référents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324822-C6A4-46FB-813A-DB567823C0A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5" y="1132438"/>
            <a:ext cx="4140910" cy="56097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90" y="1118542"/>
            <a:ext cx="4242849" cy="25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1688"/>
      </p:ext>
    </p:extLst>
  </p:cSld>
  <p:clrMapOvr>
    <a:masterClrMapping/>
  </p:clrMapOvr>
</p:sld>
</file>

<file path=ppt/theme/theme1.xml><?xml version="1.0" encoding="utf-8"?>
<a:theme xmlns:a="http://schemas.openxmlformats.org/drawingml/2006/main" name="1_Couver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omm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ge de titre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age de contenu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age image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age de titre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Page de contenu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Page image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Page de f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459</Words>
  <Application>Microsoft Office PowerPoint</Application>
  <PresentationFormat>Grand écran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Open Sans</vt:lpstr>
      <vt:lpstr>Arial</vt:lpstr>
      <vt:lpstr>Raleway</vt:lpstr>
      <vt:lpstr>Raleway SemiBold</vt:lpstr>
      <vt:lpstr>Calibri</vt:lpstr>
      <vt:lpstr>1_Couverture</vt:lpstr>
      <vt:lpstr>2_Sommaire</vt:lpstr>
      <vt:lpstr>3_Page de titre bleu</vt:lpstr>
      <vt:lpstr>4_Page de contenu jaune</vt:lpstr>
      <vt:lpstr>5_Page image jaune</vt:lpstr>
      <vt:lpstr>6_Page de titre jaune</vt:lpstr>
      <vt:lpstr>7_Page de contenu jaune</vt:lpstr>
      <vt:lpstr>8_Page image bleu</vt:lpstr>
      <vt:lpstr>9_Page de fin</vt:lpstr>
      <vt:lpstr>PEE - BCI </vt:lpstr>
      <vt:lpstr>Présentation PowerPoint</vt:lpstr>
      <vt:lpstr>Présentation PowerPoint</vt:lpstr>
      <vt:lpstr>PEE - BCI : Je souhaite m’inscrire, comment faire ? Étape 1</vt:lpstr>
      <vt:lpstr>Présentation PowerPoint</vt:lpstr>
      <vt:lpstr>PEE - BCI : Je souhaite m’inscrire, comment faire ? Étape 2</vt:lpstr>
      <vt:lpstr>PEE - BCI : Je souhaite m’inscrire, comment faire ? Étape 3</vt:lpstr>
      <vt:lpstr>PEE - BCI : Je souhaite m’inscrire, comment faire ? Étape 4</vt:lpstr>
      <vt:lpstr>Liste des professeurs référents</vt:lpstr>
      <vt:lpstr>Aides financières (2020/2021)</vt:lpstr>
      <vt:lpstr>Contact</vt:lpstr>
    </vt:vector>
  </TitlesOfParts>
  <Company>ULR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mcarra01</dc:creator>
  <cp:lastModifiedBy>Sylvain Landron</cp:lastModifiedBy>
  <cp:revision>210</cp:revision>
  <dcterms:created xsi:type="dcterms:W3CDTF">2019-02-08T13:56:00Z</dcterms:created>
  <dcterms:modified xsi:type="dcterms:W3CDTF">2021-12-02T10:42:22Z</dcterms:modified>
</cp:coreProperties>
</file>